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744" r:id="rId3"/>
    <p:sldId id="720" r:id="rId4"/>
    <p:sldId id="712" r:id="rId5"/>
    <p:sldId id="719" r:id="rId6"/>
    <p:sldId id="721" r:id="rId7"/>
    <p:sldId id="722" r:id="rId8"/>
    <p:sldId id="731" r:id="rId9"/>
    <p:sldId id="725" r:id="rId10"/>
    <p:sldId id="728" r:id="rId11"/>
    <p:sldId id="733" r:id="rId12"/>
    <p:sldId id="729" r:id="rId13"/>
    <p:sldId id="730" r:id="rId14"/>
    <p:sldId id="734" r:id="rId15"/>
    <p:sldId id="735" r:id="rId16"/>
    <p:sldId id="736" r:id="rId17"/>
    <p:sldId id="737" r:id="rId18"/>
    <p:sldId id="738" r:id="rId19"/>
    <p:sldId id="739" r:id="rId20"/>
    <p:sldId id="740" r:id="rId21"/>
    <p:sldId id="741" r:id="rId22"/>
    <p:sldId id="742" r:id="rId23"/>
    <p:sldId id="743" r:id="rId24"/>
    <p:sldId id="74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500" autoAdjust="0"/>
  </p:normalViewPr>
  <p:slideViewPr>
    <p:cSldViewPr snapToGrid="0" showGuides="1">
      <p:cViewPr varScale="1">
        <p:scale>
          <a:sx n="97" d="100"/>
          <a:sy n="97" d="100"/>
        </p:scale>
        <p:origin x="49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FD1E6-FC44-4361-BB7E-22BAC60F9721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F414C-B002-4E3F-A7D9-7D9526517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70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E998D-D226-CB0A-D087-3BB252213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909D9F1-754C-0B72-8256-9889460A65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2607CF4-6822-9017-470C-08888AB45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trike="sngStrike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1769252-BA7E-A3C4-6B2D-F38EC27200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CFCA8-5685-46F8-BB8B-80FB79388B8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35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062AB-1609-0F8F-7E88-82D74FDFA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2CAC381-1463-4803-C710-92A5964D6B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11F665B-6116-6638-64E6-9FC7F5C6B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trike="sngStrike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B78C396-0F66-48A5-5155-08626CDE97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CFCA8-5685-46F8-BB8B-80FB79388B8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739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692D3-44D1-16B2-0A45-1D3536D0C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94CF316-3709-7FBE-2442-4EFA6C7998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AAB67F7-2CBE-9CAF-EF6C-92276297EC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trike="sngStrike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9EA198-3206-83A2-1ABC-43B3E000B1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CFCA8-5685-46F8-BB8B-80FB79388B8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647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1FD29-5890-5868-7BB1-B35D65CD2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508237C-8886-4C57-CD33-86B89613E2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AC2A015-F9D1-862B-2651-DC1159F26F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trike="sngStrike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D0F15F0-1F8C-57E0-4289-5B741FF753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CFCA8-5685-46F8-BB8B-80FB79388B8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056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E2501-74E8-AC6C-2E37-7718F1981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EB4501B-87DB-B5A7-A34D-C3DC5B7AF0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B241A03-2289-EC7B-46A3-2D654A658F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trike="sngStrike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1F5A96F-5507-73B5-FE33-E0A571F8CE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CFCA8-5685-46F8-BB8B-80FB79388B8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873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A94BB-2BCD-196B-46A7-A826FF913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C2719D3-4BB2-1B22-BC46-2C7C1B3592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C168B01-C372-A745-D963-6EFF291040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trike="sngStrike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2E6D7BA-F107-F23E-E935-2B1F7A2222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CFCA8-5685-46F8-BB8B-80FB79388B8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526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A194D-A17C-E13B-5CA5-C28985E0D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655D2DF-8840-DA16-D6F3-6817462D0C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B33625B-5358-6154-E872-E2A202FE67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trike="sngStrike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C22CAD6-701F-80F1-80A6-6890AB705E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CFCA8-5685-46F8-BB8B-80FB79388B8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279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769C3-2AB4-E13E-0A72-6CB3F4AF7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DBF05EB-D81F-0CB9-6F95-3FCFCA747B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1FF6E77-D7B4-18C0-FABB-257A895A13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trike="sngStrike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0BD3BAA-6974-D9BA-0CB7-74AA50E04F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CFCA8-5685-46F8-BB8B-80FB79388B8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942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851D1-E2EF-7865-9DFC-A6AC8B2D3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E1C3D1A-CD7A-95E5-3065-2699221BCC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CA8B80D-A57C-1E64-7A75-8A1F53971A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trike="sngStrike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E044D17-7CC8-442A-0502-B20DB3B49F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CFCA8-5685-46F8-BB8B-80FB79388B8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59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E85A4-98DA-AE45-8DDF-9AEB79400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907210-6628-614F-A38E-8B0DE4A73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2C918-4CA3-0244-A2D1-5919510E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C5E65-82D9-40E1-8767-339E4E67CDE5}" type="datetime1">
              <a:rPr lang="pl-PL" smtClean="0"/>
              <a:t>19.03.2026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99049-B498-9145-AB26-9F0085FBA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6695A-C9A0-8946-9C7F-BB845FC71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4825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0E8C0-9F48-DC40-9A43-5433B9640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1B43AC-8824-ED4F-9EED-D8CC944E7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D3681-7904-AD48-8DDB-6AB30C52C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401D-ED99-425B-BA9E-5071A1FDAEFB}" type="datetime1">
              <a:rPr lang="pl-PL" smtClean="0"/>
              <a:t>19.03.2026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CE1A7-B3D1-1342-B5AF-E6B30AC9D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62D9B-36FA-8D4C-8D03-4A3C9FAB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6542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3E76A3-D7BB-374E-A4EC-2D308CDCC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D0C199-5956-1045-B051-7F5FB4BAE6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0083C-AA72-3B4C-8063-9A311D038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0D0B7-0A18-448E-B901-CAC43A32C4D1}" type="datetime1">
              <a:rPr lang="pl-PL" smtClean="0"/>
              <a:t>19.03.2026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31C82-8AD9-DC4F-BF76-AEE0AA86D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F9C4D-7E4F-6D42-B2E7-1A0EEDD36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0642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E85A4-98DA-AE45-8DDF-9AEB79400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907210-6628-614F-A38E-8B0DE4A73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2C918-4CA3-0244-A2D1-5919510E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C5E65-82D9-40E1-8767-339E4E67CDE5}" type="datetime1">
              <a:rPr lang="pl-PL" smtClean="0"/>
              <a:t>19.03.2026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99049-B498-9145-AB26-9F0085FBA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6695A-C9A0-8946-9C7F-BB845FC71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9588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6A34F-0AFF-1D4C-8B05-71DDE2C88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5A3F9-1EF9-0D4A-87F0-E0CBCC895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52482-BFEE-4E4B-A09F-653A8C29C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2203-C8BF-4724-A9E7-88B1A53ABF35}" type="datetime1">
              <a:rPr lang="pl-PL" smtClean="0"/>
              <a:t>19.03.2026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DC892-6AF5-D545-823E-59C264735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68D96-D88D-D742-AE0A-E3CB01542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0662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41333-A275-F748-8028-BA144BE60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2DC86-60BC-694D-9A06-30DC4C8C4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81A5B-33B9-1C41-A4FF-C77E56262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FA4EA-E25C-45A8-AAA4-B826A75E2C04}" type="datetime1">
              <a:rPr lang="pl-PL" smtClean="0"/>
              <a:t>19.03.2026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48FD2-A2DE-E647-8706-041F9CE92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7894A-4E9D-9048-A958-5F00A2B4A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9146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ACEE6-4049-9544-B7B4-70C2230E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EC142-CC78-4246-AFD7-E8ED30AC22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665FA-1500-8C49-A965-CBB3648EA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E3181-6BD6-334A-9ABB-F7957EF72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7BA5-B679-470F-B083-DA1AE0902A53}" type="datetime1">
              <a:rPr lang="pl-PL" smtClean="0"/>
              <a:t>19.03.2026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8C8AF-845F-5D49-82B8-139F78855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62773-18FD-9D42-8122-DB3AF51BF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7714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AB361-0B18-5D4C-9A14-CD1F8C1B5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02E48-68D5-7D4B-B94A-D58F99307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BFFF5-167D-DE48-AF8F-EE0072338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5788A6-2E3E-6F46-981B-6AA5A6763E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354D86-D7B2-8748-A6FA-115D2EBB6F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BBCC8A-D5C9-8242-91C3-75ED60DCA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164D-C575-4588-BC47-FEDEEB68AE0E}" type="datetime1">
              <a:rPr lang="pl-PL" smtClean="0"/>
              <a:t>19.03.2026</a:t>
            </a:fld>
            <a:endParaRPr lang="pl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CC3FB8-4EE7-0345-8266-CC5202C24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557FBD-781E-E348-B1C4-396C3F849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9765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D1989-CC7C-FE4C-B290-C60A7C8EE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50538-94F8-AC4C-8101-E7CB12241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A5021-0D76-401C-8DC0-229DCE0836FD}" type="datetime1">
              <a:rPr lang="pl-PL" smtClean="0"/>
              <a:t>19.03.2026</a:t>
            </a:fld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A92B8-F67C-0B45-A23E-6329A522C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8CB83-0827-424B-8BAC-277CEBD28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819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E0A0C-D21A-A04A-815C-BC8FD2054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E6DC5-60C4-402D-B242-F8DC00B2E71F}" type="datetime1">
              <a:rPr lang="pl-PL" smtClean="0"/>
              <a:t>19.03.2026</a:t>
            </a:fld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634E4-81A1-6C4B-952E-87012D7C4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6C0C0-6AFB-6A4B-B5A8-E67874DF0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3134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30DAA-40DF-EE47-A89E-08A1DED0E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6E09B-AFFD-7E40-8CEB-A4FFC40E9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FEDF2-5FF5-7D48-A6A0-AA88415B9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77CB1F-D7F7-5048-AA3C-D308CF86A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04DB-A61A-4116-A5B7-FC2EB394047D}" type="datetime1">
              <a:rPr lang="pl-PL" smtClean="0"/>
              <a:t>19.03.2026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40163-9FD5-2847-953F-966D6F4F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60E05-69CB-6848-B199-FA28AB1D0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345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6A34F-0AFF-1D4C-8B05-71DDE2C88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5A3F9-1EF9-0D4A-87F0-E0CBCC895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52482-BFEE-4E4B-A09F-653A8C29C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2203-C8BF-4724-A9E7-88B1A53ABF35}" type="datetime1">
              <a:rPr lang="pl-PL" smtClean="0"/>
              <a:t>19.03.2026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DC892-6AF5-D545-823E-59C264735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68D96-D88D-D742-AE0A-E3CB01542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0041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8D2EB-C293-0F49-A179-A363C7358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53F336-8CE0-7247-9A51-73DFFC77CA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6C18B-8AAB-904E-91ED-73E2BA441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5A9249-1CB3-E940-872B-1E2FBC7A6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03B17-2C6C-42F9-8B30-23EBEF87AA57}" type="datetime1">
              <a:rPr lang="pl-PL" smtClean="0"/>
              <a:t>19.03.2026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5F8F7-38AE-CB4C-BAAF-3B9CA51B8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C7B25-2D5A-0A47-A5B8-72AAFB01C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4323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0E8C0-9F48-DC40-9A43-5433B9640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1B43AC-8824-ED4F-9EED-D8CC944E7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D3681-7904-AD48-8DDB-6AB30C52C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401D-ED99-425B-BA9E-5071A1FDAEFB}" type="datetime1">
              <a:rPr lang="pl-PL" smtClean="0"/>
              <a:t>19.03.2026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CE1A7-B3D1-1342-B5AF-E6B30AC9D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62D9B-36FA-8D4C-8D03-4A3C9FAB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0107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3E76A3-D7BB-374E-A4EC-2D308CDCC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D0C199-5956-1045-B051-7F5FB4BAE6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0083C-AA72-3B4C-8063-9A311D038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0D0B7-0A18-448E-B901-CAC43A32C4D1}" type="datetime1">
              <a:rPr lang="pl-PL" smtClean="0"/>
              <a:t>19.03.2026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31C82-8AD9-DC4F-BF76-AEE0AA86D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F9C4D-7E4F-6D42-B2E7-1A0EEDD36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2732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41333-A275-F748-8028-BA144BE60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2DC86-60BC-694D-9A06-30DC4C8C4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81A5B-33B9-1C41-A4FF-C77E56262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FA4EA-E25C-45A8-AAA4-B826A75E2C04}" type="datetime1">
              <a:rPr lang="pl-PL" smtClean="0"/>
              <a:t>19.03.2026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48FD2-A2DE-E647-8706-041F9CE92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7894A-4E9D-9048-A958-5F00A2B4A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1734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ACEE6-4049-9544-B7B4-70C2230E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EC142-CC78-4246-AFD7-E8ED30AC22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665FA-1500-8C49-A965-CBB3648EA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E3181-6BD6-334A-9ABB-F7957EF72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7BA5-B679-470F-B083-DA1AE0902A53}" type="datetime1">
              <a:rPr lang="pl-PL" smtClean="0"/>
              <a:t>19.03.2026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8C8AF-845F-5D49-82B8-139F78855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62773-18FD-9D42-8122-DB3AF51BF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101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AB361-0B18-5D4C-9A14-CD1F8C1B5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02E48-68D5-7D4B-B94A-D58F99307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BFFF5-167D-DE48-AF8F-EE0072338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5788A6-2E3E-6F46-981B-6AA5A6763E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354D86-D7B2-8748-A6FA-115D2EBB6F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BBCC8A-D5C9-8242-91C3-75ED60DCA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164D-C575-4588-BC47-FEDEEB68AE0E}" type="datetime1">
              <a:rPr lang="pl-PL" smtClean="0"/>
              <a:t>19.03.2026</a:t>
            </a:fld>
            <a:endParaRPr lang="pl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CC3FB8-4EE7-0345-8266-CC5202C24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557FBD-781E-E348-B1C4-396C3F849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0789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D1989-CC7C-FE4C-B290-C60A7C8EE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50538-94F8-AC4C-8101-E7CB12241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A5021-0D76-401C-8DC0-229DCE0836FD}" type="datetime1">
              <a:rPr lang="pl-PL" smtClean="0"/>
              <a:t>19.03.2026</a:t>
            </a:fld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A92B8-F67C-0B45-A23E-6329A522C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8CB83-0827-424B-8BAC-277CEBD28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3528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E0A0C-D21A-A04A-815C-BC8FD2054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E6DC5-60C4-402D-B242-F8DC00B2E71F}" type="datetime1">
              <a:rPr lang="pl-PL" smtClean="0"/>
              <a:t>19.03.2026</a:t>
            </a:fld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634E4-81A1-6C4B-952E-87012D7C4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6C0C0-6AFB-6A4B-B5A8-E67874DF0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3348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30DAA-40DF-EE47-A89E-08A1DED0E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6E09B-AFFD-7E40-8CEB-A4FFC40E9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FEDF2-5FF5-7D48-A6A0-AA88415B9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77CB1F-D7F7-5048-AA3C-D308CF86A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04DB-A61A-4116-A5B7-FC2EB394047D}" type="datetime1">
              <a:rPr lang="pl-PL" smtClean="0"/>
              <a:t>19.03.2026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40163-9FD5-2847-953F-966D6F4F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60E05-69CB-6848-B199-FA28AB1D0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4167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8D2EB-C293-0F49-A179-A363C7358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53F336-8CE0-7247-9A51-73DFFC77CA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6C18B-8AAB-904E-91ED-73E2BA441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5A9249-1CB3-E940-872B-1E2FBC7A6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03B17-2C6C-42F9-8B30-23EBEF87AA57}" type="datetime1">
              <a:rPr lang="pl-PL" smtClean="0"/>
              <a:t>19.03.2026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5F8F7-38AE-CB4C-BAAF-3B9CA51B8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C7B25-2D5A-0A47-A5B8-72AAFB01C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1736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69A7B3-9E47-EB49-9579-C46DC3731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0D82A-B755-C64D-8141-08C546C2E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C5601-38B5-B348-9812-403BA5BD9E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E954F-9B5A-4D8E-9E42-DEA439084574}" type="datetime1">
              <a:rPr lang="pl-PL" smtClean="0"/>
              <a:t>19.03.2026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C270C-CED6-A641-BC30-53E39C383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7D385-D5D3-CF4C-9C69-D3D674943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FD3F0-08F2-2846-BA05-5591E21AA2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517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69A7B3-9E47-EB49-9579-C46DC3731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0D82A-B755-C64D-8141-08C546C2E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C5601-38B5-B348-9812-403BA5BD9E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E954F-9B5A-4D8E-9E42-DEA439084574}" type="datetime1">
              <a:rPr lang="pl-PL" smtClean="0"/>
              <a:t>19.03.2026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C270C-CED6-A641-BC30-53E39C383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7D385-D5D3-CF4C-9C69-D3D674943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FD3F0-08F2-2846-BA05-5591E21AA2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85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1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95" y="421935"/>
            <a:ext cx="6131090" cy="6008362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7083217" y="3282816"/>
            <a:ext cx="45581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/>
              <a:t>ZAKŁADY OSTROWIECKIE JAKO PRODUCENT WAGONÓW WĄSKOTOROWYCH DLA POLSKICH CUKROWNI</a:t>
            </a:r>
            <a:endParaRPr lang="pl-PL" sz="3200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D0585139-BF57-9225-1EDE-043B565EF6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4840" y="349550"/>
            <a:ext cx="742103" cy="70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3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10</a:t>
            </a:fld>
            <a:endParaRPr lang="pl-P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7A4E79-5F7E-4F64-E07C-A6FE80C205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201" y="329887"/>
            <a:ext cx="742103" cy="70706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37" y="329887"/>
            <a:ext cx="8173063" cy="3837671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11277" y="4424516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/>
              <a:t>CIECHANÓW</a:t>
            </a:r>
            <a:r>
              <a:rPr lang="pl-PL" sz="2000" dirty="0"/>
              <a:t> W 1938r. kolej wąskotorowa cukrowni liczyła 24 km, szerokotorowa 1,768 km, tabor liczył 5 </a:t>
            </a:r>
            <a:r>
              <a:rPr lang="pl-PL" sz="2000" dirty="0" smtClean="0"/>
              <a:t>parowozów oraz </a:t>
            </a:r>
            <a:r>
              <a:rPr lang="pl-PL" sz="2000" dirty="0"/>
              <a:t>72 wagoniki kolejki wąskotorowej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8775291" y="3225742"/>
            <a:ext cx="2812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Wagon czteroosiowy </a:t>
            </a:r>
            <a:r>
              <a:rPr lang="pl-PL" dirty="0" smtClean="0"/>
              <a:t>Z.O.</a:t>
            </a:r>
          </a:p>
          <a:p>
            <a:r>
              <a:rPr lang="pl-PL" dirty="0" smtClean="0"/>
              <a:t>dla </a:t>
            </a:r>
            <a:r>
              <a:rPr lang="pl-PL" dirty="0"/>
              <a:t>cukrowni Ciechanów, ładowność 5.000 kg</a:t>
            </a:r>
          </a:p>
        </p:txBody>
      </p:sp>
    </p:spTree>
    <p:extLst>
      <p:ext uri="{BB962C8B-B14F-4D97-AF65-F5344CB8AC3E}">
        <p14:creationId xmlns:p14="http://schemas.microsoft.com/office/powerpoint/2010/main" val="52773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6A268-8138-7C24-684B-3CB9E08A6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6">
            <a:extLst>
              <a:ext uri="{FF2B5EF4-FFF2-40B4-BE49-F238E27FC236}">
                <a16:creationId xmlns:a16="http://schemas.microsoft.com/office/drawing/2014/main" id="{7BC67FC6-3F08-EF41-D5BC-5F179AE16B4D}"/>
              </a:ext>
            </a:extLst>
          </p:cNvPr>
          <p:cNvSpPr txBox="1">
            <a:spLocks/>
          </p:cNvSpPr>
          <p:nvPr/>
        </p:nvSpPr>
        <p:spPr>
          <a:xfrm>
            <a:off x="11539854" y="6455501"/>
            <a:ext cx="652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  </a:t>
            </a:r>
            <a:fld id="{B29FD3F0-08F2-2846-BA05-5591E21AA261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A0B7A0-8D8D-5AFA-6134-EE5410DED17A}"/>
              </a:ext>
            </a:extLst>
          </p:cNvPr>
          <p:cNvSpPr/>
          <p:nvPr/>
        </p:nvSpPr>
        <p:spPr>
          <a:xfrm>
            <a:off x="10453976" y="261221"/>
            <a:ext cx="1405232" cy="970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4B22D-E32D-5404-3A3C-102AE9B3BE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440" y="258635"/>
            <a:ext cx="1429768" cy="771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C2D032-549A-556B-24C5-D36BC1A521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853" y="320054"/>
            <a:ext cx="742103" cy="707063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AFD66F1-4B77-D5C6-5513-52197523034A}"/>
              </a:ext>
            </a:extLst>
          </p:cNvPr>
          <p:cNvSpPr/>
          <p:nvPr/>
        </p:nvSpPr>
        <p:spPr>
          <a:xfrm>
            <a:off x="446545" y="2027798"/>
            <a:ext cx="928221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0" i="0" u="none" strike="noStrike" kern="1200" cap="none" spc="0" normalizeH="0" baseline="0" noProof="0" dirty="0">
              <a:ln w="0"/>
              <a:solidFill>
                <a:srgbClr val="5B9BD5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6" y="432619"/>
            <a:ext cx="5541130" cy="297466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1652761"/>
            <a:ext cx="5286068" cy="329583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81896" y="3687097"/>
            <a:ext cx="54256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/>
              <a:t>CIELCE</a:t>
            </a:r>
            <a:r>
              <a:rPr lang="pl-PL" sz="2000" dirty="0"/>
              <a:t> W 1927r. sieć kolei cukrowniczej na tor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600 </a:t>
            </a:r>
            <a:r>
              <a:rPr lang="pl-PL" sz="2000" dirty="0"/>
              <a:t>mm liczyła łącznie 29 km. Tabor wagonowy stanowiły 4-osiowe węglarki o ładowności 5 ton, pochodzące z Zakładach Ostrowieckich, w taborze znajdowały się również wagony węglarki 2-osiowe o pojemności 5 ton. Na przestrzeni 60 lat funkcjonowania, tabor kolejki cukrowni Cielce stanowiło łącznie około 120-150 wagonów.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6774425" y="5046547"/>
            <a:ext cx="5197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Wagon 4-osiowy </a:t>
            </a:r>
            <a:r>
              <a:rPr lang="pl-PL" dirty="0" smtClean="0"/>
              <a:t>Z.O. na tor 600 mm </a:t>
            </a:r>
          </a:p>
          <a:p>
            <a:r>
              <a:rPr lang="pl-PL" dirty="0" smtClean="0"/>
              <a:t>dla </a:t>
            </a:r>
            <a:r>
              <a:rPr lang="pl-PL" dirty="0"/>
              <a:t>cukrowni Cielce, ładowność 5.000 kg</a:t>
            </a:r>
          </a:p>
        </p:txBody>
      </p:sp>
    </p:spTree>
    <p:extLst>
      <p:ext uri="{BB962C8B-B14F-4D97-AF65-F5344CB8AC3E}">
        <p14:creationId xmlns:p14="http://schemas.microsoft.com/office/powerpoint/2010/main" val="202164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93CA5-80F4-7375-2712-50F424CFE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6">
            <a:extLst>
              <a:ext uri="{FF2B5EF4-FFF2-40B4-BE49-F238E27FC236}">
                <a16:creationId xmlns:a16="http://schemas.microsoft.com/office/drawing/2014/main" id="{9E62E051-5948-7CB1-F1F9-5623DB6C9CB9}"/>
              </a:ext>
            </a:extLst>
          </p:cNvPr>
          <p:cNvSpPr txBox="1">
            <a:spLocks/>
          </p:cNvSpPr>
          <p:nvPr/>
        </p:nvSpPr>
        <p:spPr>
          <a:xfrm>
            <a:off x="11539854" y="6455501"/>
            <a:ext cx="652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  </a:t>
            </a:r>
            <a:fld id="{B29FD3F0-08F2-2846-BA05-5591E21AA261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06A750-F2CF-0457-D97D-88831EAB0907}"/>
              </a:ext>
            </a:extLst>
          </p:cNvPr>
          <p:cNvSpPr/>
          <p:nvPr/>
        </p:nvSpPr>
        <p:spPr>
          <a:xfrm>
            <a:off x="10453976" y="261221"/>
            <a:ext cx="1405232" cy="970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D58A8-F721-E2C2-FCE7-3971EA1CBF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440" y="258635"/>
            <a:ext cx="1429768" cy="771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C3B1D7-70F3-3579-A661-DFFAB3D348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853" y="320054"/>
            <a:ext cx="742103" cy="707063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19FAC701-4C2D-39A7-90A2-51E0C3206B23}"/>
              </a:ext>
            </a:extLst>
          </p:cNvPr>
          <p:cNvSpPr/>
          <p:nvPr/>
        </p:nvSpPr>
        <p:spPr>
          <a:xfrm>
            <a:off x="446545" y="2027798"/>
            <a:ext cx="928221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0" i="0" u="none" strike="noStrike" kern="1200" cap="none" spc="0" normalizeH="0" baseline="0" noProof="0" dirty="0">
              <a:ln w="0"/>
              <a:solidFill>
                <a:srgbClr val="5B9BD5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5" y="320054"/>
            <a:ext cx="5461913" cy="252866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09" y="1349659"/>
            <a:ext cx="5407742" cy="2998116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095474" y="2926175"/>
            <a:ext cx="3909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Wagon węglarka dla cukrowni Guzów, </a:t>
            </a:r>
            <a:endParaRPr lang="pl-PL" dirty="0" smtClean="0"/>
          </a:p>
          <a:p>
            <a:r>
              <a:rPr lang="pl-PL" dirty="0" smtClean="0"/>
              <a:t>ładowność </a:t>
            </a:r>
            <a:r>
              <a:rPr lang="pl-PL" dirty="0"/>
              <a:t>5.000 kg, nośność 5.500 kg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7354222" y="4504983"/>
            <a:ext cx="3790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Wagon kryty dla cukrowni Guzów, </a:t>
            </a:r>
            <a:endParaRPr lang="pl-PL" dirty="0" smtClean="0"/>
          </a:p>
          <a:p>
            <a:r>
              <a:rPr lang="pl-PL" dirty="0" smtClean="0"/>
              <a:t>ładowność </a:t>
            </a:r>
            <a:r>
              <a:rPr lang="pl-PL" dirty="0"/>
              <a:t>7.500 kg, nośność 8.250 kg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446545" y="4031226"/>
            <a:ext cx="56494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/>
              <a:t>GUZÓW</a:t>
            </a:r>
            <a:r>
              <a:rPr lang="pl-PL" sz="2000" dirty="0"/>
              <a:t> W 1938r. bocznica wąskotorowa </a:t>
            </a:r>
            <a:r>
              <a:rPr lang="pl-PL" sz="2000" dirty="0" smtClean="0"/>
              <a:t>cukrowni miała </a:t>
            </a:r>
            <a:r>
              <a:rPr lang="pl-PL" sz="2000" dirty="0"/>
              <a:t>długość 15,2 km, posiadano 3 parowozy,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8 </a:t>
            </a:r>
            <a:r>
              <a:rPr lang="pl-PL" sz="2000" dirty="0"/>
              <a:t>wagonów krytych, 50 wagonów otwartych,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2 </a:t>
            </a:r>
            <a:r>
              <a:rPr lang="pl-PL" sz="2000" dirty="0"/>
              <a:t>cysterny. Pierwszymi wagonami były czteroosiowe </a:t>
            </a:r>
            <a:r>
              <a:rPr lang="pl-PL" sz="2000" dirty="0" err="1"/>
              <a:t>Brigadewagen</a:t>
            </a:r>
            <a:r>
              <a:rPr lang="pl-PL" sz="2000" dirty="0"/>
              <a:t> (ładowność - 5 ton</a:t>
            </a:r>
            <a:r>
              <a:rPr lang="pl-PL" sz="2000" dirty="0" smtClean="0"/>
              <a:t>), </a:t>
            </a:r>
            <a:r>
              <a:rPr lang="pl-PL" sz="2000" dirty="0"/>
              <a:t>uzupełnione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o </a:t>
            </a:r>
            <a:r>
              <a:rPr lang="pl-PL" sz="2000" dirty="0"/>
              <a:t>nowy tabor z Zakładów Ostrowieckich (czteroosiowe węglarki i wagony </a:t>
            </a:r>
            <a:r>
              <a:rPr lang="pl-PL" sz="2000" dirty="0" smtClean="0"/>
              <a:t>kryte).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02818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13</a:t>
            </a:fld>
            <a:endParaRPr lang="pl-PL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DC3B1D7-70F3-3579-A661-DFFAB3D348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148" y="359383"/>
            <a:ext cx="742103" cy="70706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57" y="359383"/>
            <a:ext cx="7765405" cy="4812083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76675" y="5171466"/>
            <a:ext cx="7838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/>
              <a:t>IZABELIN</a:t>
            </a:r>
            <a:r>
              <a:rPr lang="pl-PL" sz="2000" dirty="0"/>
              <a:t> 1926r. cukrownia posiadała 110 wagonów 5-tonowych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i </a:t>
            </a:r>
            <a:r>
              <a:rPr lang="pl-PL" sz="2000" dirty="0"/>
              <a:t>24 wagony 10-tonowe. W 1938r. bocznica miała długość 42 km, tabor składał się z 6 parowozów i 212 wagoników.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8610600" y="3971137"/>
            <a:ext cx="3109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Wagon dla cukrowni Izabelin – powierzchnia ładowna 8,2 m</a:t>
            </a:r>
            <a:r>
              <a:rPr lang="pl-PL" baseline="30000"/>
              <a:t>3</a:t>
            </a:r>
            <a:r>
              <a:rPr lang="pl-PL"/>
              <a:t>, ładowność 7.500 kg, nośność 8.250 kg</a:t>
            </a:r>
          </a:p>
        </p:txBody>
      </p:sp>
    </p:spTree>
    <p:extLst>
      <p:ext uri="{BB962C8B-B14F-4D97-AF65-F5344CB8AC3E}">
        <p14:creationId xmlns:p14="http://schemas.microsoft.com/office/powerpoint/2010/main" val="120501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14</a:t>
            </a:fld>
            <a:endParaRPr lang="pl-PL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DC3B1D7-70F3-3579-A661-DFFAB3D348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2490" y="320054"/>
            <a:ext cx="742103" cy="70706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9" y="320054"/>
            <a:ext cx="7217314" cy="4596075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7944464" y="1622322"/>
            <a:ext cx="374609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/>
              <a:t>KLEMENSÓW</a:t>
            </a:r>
            <a:r>
              <a:rPr lang="pl-PL" dirty="0"/>
              <a:t> W końcu lat 20. XX w. linia kolejowa cukrowni o torze 600 mm liczyła 48 km. Przed 1914r. tabor cukrowni Klemensów liczył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4 </a:t>
            </a:r>
            <a:r>
              <a:rPr lang="pl-PL" dirty="0"/>
              <a:t>parowozy, 33 wagony czteroosiowe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10 wagonów dwuosiowych. W 1935r. tabor cukrowni składał się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7 parowozów wąskotorowych i 105 wagoników oraz 2 parowozów normalnotorowych.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534388" y="5073445"/>
            <a:ext cx="741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Wagon kryty dla cukrowni Klemensów, ładowność 7.500 kg, nośność 8.250 kg</a:t>
            </a:r>
          </a:p>
        </p:txBody>
      </p:sp>
    </p:spTree>
    <p:extLst>
      <p:ext uri="{BB962C8B-B14F-4D97-AF65-F5344CB8AC3E}">
        <p14:creationId xmlns:p14="http://schemas.microsoft.com/office/powerpoint/2010/main" val="376467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15</a:t>
            </a:fld>
            <a:endParaRPr lang="pl-PL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DC3B1D7-70F3-3579-A661-DFFAB3D348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148" y="369215"/>
            <a:ext cx="742103" cy="70706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26" y="549653"/>
            <a:ext cx="5261272" cy="301241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361471" y="1339592"/>
            <a:ext cx="527009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/>
              <a:t>KRUSZWICA</a:t>
            </a:r>
            <a:r>
              <a:rPr lang="pl-PL" sz="2000" dirty="0"/>
              <a:t> W 1938r. kolej wąskotorowa cukrowni o torze 750 mm posiadała sieć długości ok. 160 km, tabor tworzyły: 16 parowozów wąskotorowych, 1 parowóz szerokotorowy,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1 </a:t>
            </a:r>
            <a:r>
              <a:rPr lang="pl-PL" sz="2000" dirty="0"/>
              <a:t>drezyna motorowa, 31 wagoników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10-tonowych</a:t>
            </a:r>
            <a:r>
              <a:rPr lang="pl-PL" sz="2000" dirty="0"/>
              <a:t>, 205 wagoników 5-tonowych, 700 wagoników 2,5-tonowych, 4 wagony osobowe,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1 </a:t>
            </a:r>
            <a:r>
              <a:rPr lang="pl-PL" sz="2000" dirty="0"/>
              <a:t>wagon pocztowo-bagażowy, 3 wagony służbowe. </a:t>
            </a:r>
            <a:r>
              <a:rPr lang="pl-PL" sz="2000" dirty="0" smtClean="0"/>
              <a:t>Pierwsze </a:t>
            </a:r>
            <a:r>
              <a:rPr lang="pl-PL" sz="2000" dirty="0"/>
              <a:t>wagony o konstrukcji stalowej zakupiono w 1924r. w Zakładach Ostrowieckich. Było to 25 wagonów czteroosiowych o ładowności 10 </a:t>
            </a:r>
            <a:r>
              <a:rPr lang="pl-PL" sz="2000" dirty="0" smtClean="0"/>
              <a:t>ton, </a:t>
            </a:r>
            <a:r>
              <a:rPr lang="pl-PL" sz="2000" dirty="0"/>
              <a:t>w tym 5 krytych i 20 węglarek. Wagony te nie mogły być używane na wszystkich torach na terenie cukrowni z uwagi na małe łuki. Kolejny zakup miał miejsce w 1927r.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658761" y="3755923"/>
            <a:ext cx="4965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Wagon 2-osiowy na tor 750 mm dla cukrowni Kruszwica, ładowność 5.000 kg, nośność 5.500 kg </a:t>
            </a:r>
          </a:p>
        </p:txBody>
      </p:sp>
    </p:spTree>
    <p:extLst>
      <p:ext uri="{BB962C8B-B14F-4D97-AF65-F5344CB8AC3E}">
        <p14:creationId xmlns:p14="http://schemas.microsoft.com/office/powerpoint/2010/main" val="414322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16</a:t>
            </a:fld>
            <a:endParaRPr lang="pl-PL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DC3B1D7-70F3-3579-A661-DFFAB3D348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148" y="339718"/>
            <a:ext cx="742103" cy="70706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62" y="419343"/>
            <a:ext cx="7392873" cy="427644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8288594" y="1366684"/>
            <a:ext cx="346095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/>
              <a:t>W 1928r. cukrownia rozpoczęła budowę wagonów towarowych we własnych warsztatach wykorzystując części i okucia kupowane w ZO. Budowane wagony o nośności 5 i 8 ton różniły się systemem otwierania klap ułatwiającym ich rozładunek: z czterema klapami bocznymi, sześcioma klapami bocznymi, z dwoma parami drzwi, z dwoma parami drzwi i czterema klapami. Do 1930r. zbudowano 150 wagonów.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512262" y="4857135"/>
            <a:ext cx="739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Wagon kryty dla cukrowni Kruszwica ładowność 10.000 kg, nośność 11.000 kg</a:t>
            </a:r>
          </a:p>
        </p:txBody>
      </p:sp>
    </p:spTree>
    <p:extLst>
      <p:ext uri="{BB962C8B-B14F-4D97-AF65-F5344CB8AC3E}">
        <p14:creationId xmlns:p14="http://schemas.microsoft.com/office/powerpoint/2010/main" val="297928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17</a:t>
            </a:fld>
            <a:endParaRPr lang="pl-PL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DC3B1D7-70F3-3579-A661-DFFAB3D348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148" y="339718"/>
            <a:ext cx="742103" cy="70706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16" y="525642"/>
            <a:ext cx="5507881" cy="356917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88258" y="4640826"/>
            <a:ext cx="55355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/>
              <a:t>LEŚMIERZ </a:t>
            </a:r>
            <a:r>
              <a:rPr lang="pl-PL" sz="2000" dirty="0"/>
              <a:t>Po I wojnie światowej cukrownia zbudowała 50 km linii wąskotorowej, w 1938r. było to już 73 km. Cukrownia posiadała 6 parowozów, 110 wagoników, 3 drezyny ręczne, 1 drezynę motorową.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19" y="1327355"/>
            <a:ext cx="5617070" cy="29207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666271" y="4434348"/>
            <a:ext cx="5043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Wagon dla cukrowni Leśmierz, ładowność 5.000 kg, nośność 5.500 kg </a:t>
            </a:r>
          </a:p>
        </p:txBody>
      </p:sp>
    </p:spTree>
    <p:extLst>
      <p:ext uri="{BB962C8B-B14F-4D97-AF65-F5344CB8AC3E}">
        <p14:creationId xmlns:p14="http://schemas.microsoft.com/office/powerpoint/2010/main" val="2488183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18</a:t>
            </a:fld>
            <a:endParaRPr lang="pl-PL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DC3B1D7-70F3-3579-A661-DFFAB3D348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148" y="339718"/>
            <a:ext cx="742103" cy="70706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74" y="1740913"/>
            <a:ext cx="10233453" cy="356850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801174" y="776747"/>
            <a:ext cx="5275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LUBLIN</a:t>
            </a:r>
            <a:r>
              <a:rPr lang="pl-PL" sz="2000" dirty="0"/>
              <a:t> Cukrownia posiadała linię </a:t>
            </a:r>
            <a:r>
              <a:rPr lang="pl-PL" sz="2000" dirty="0" smtClean="0"/>
              <a:t>wąskotorową</a:t>
            </a:r>
          </a:p>
          <a:p>
            <a:r>
              <a:rPr lang="pl-PL" sz="2000" dirty="0" smtClean="0"/>
              <a:t> </a:t>
            </a:r>
            <a:r>
              <a:rPr lang="pl-PL" sz="2000" dirty="0"/>
              <a:t>o torze 750 mm długości ponad 4 km.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246517" y="5463552"/>
            <a:ext cx="6976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Wagon Cwr6 dla cukrowni Lublin, ładowność 7.500, nośność 8.000 </a:t>
            </a:r>
            <a:r>
              <a:rPr lang="pl-PL" dirty="0" smtClean="0"/>
              <a:t>kg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14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19</a:t>
            </a:fld>
            <a:endParaRPr lang="pl-PL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DC3B1D7-70F3-3579-A661-DFFAB3D348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148" y="339718"/>
            <a:ext cx="742103" cy="70706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84" y="411078"/>
            <a:ext cx="5417574" cy="5293885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7059561" y="1307690"/>
            <a:ext cx="42942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NIELEDEW</a:t>
            </a:r>
            <a:r>
              <a:rPr lang="pl-PL" sz="2000" dirty="0"/>
              <a:t> Cukrownia posiadała kolej wąskotorową na tor 600 mm długości 28 km.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6764594" y="4916129"/>
            <a:ext cx="5093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Wózek dla cukrowni Nieledew, waga wózka 2.065 kg, ładowność 7.300 kg, nośność 8.150 kg</a:t>
            </a:r>
          </a:p>
        </p:txBody>
      </p:sp>
    </p:spTree>
    <p:extLst>
      <p:ext uri="{BB962C8B-B14F-4D97-AF65-F5344CB8AC3E}">
        <p14:creationId xmlns:p14="http://schemas.microsoft.com/office/powerpoint/2010/main" val="2190654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47D75-8FDD-A85A-87B1-7CDE14636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FBF943F-5636-CB72-2CC7-632386955C47}"/>
              </a:ext>
            </a:extLst>
          </p:cNvPr>
          <p:cNvSpPr/>
          <p:nvPr/>
        </p:nvSpPr>
        <p:spPr>
          <a:xfrm>
            <a:off x="0" y="512064"/>
            <a:ext cx="402336" cy="393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numeru slajdu 6">
            <a:extLst>
              <a:ext uri="{FF2B5EF4-FFF2-40B4-BE49-F238E27FC236}">
                <a16:creationId xmlns:a16="http://schemas.microsoft.com/office/drawing/2014/main" id="{60A0296B-A55F-4541-3852-55FC320F9190}"/>
              </a:ext>
            </a:extLst>
          </p:cNvPr>
          <p:cNvSpPr txBox="1">
            <a:spLocks/>
          </p:cNvSpPr>
          <p:nvPr/>
        </p:nvSpPr>
        <p:spPr>
          <a:xfrm>
            <a:off x="11539854" y="6455501"/>
            <a:ext cx="652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  </a:t>
            </a:r>
            <a:fld id="{B29FD3F0-08F2-2846-BA05-5591E21AA261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FBB03D-8056-D6C6-D2DB-B3B4325CC631}"/>
              </a:ext>
            </a:extLst>
          </p:cNvPr>
          <p:cNvSpPr/>
          <p:nvPr/>
        </p:nvSpPr>
        <p:spPr>
          <a:xfrm>
            <a:off x="10453976" y="261221"/>
            <a:ext cx="1405232" cy="970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A132FD-C08F-8B67-C3D1-21B84E72FA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440" y="258635"/>
            <a:ext cx="1429768" cy="771282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5810865" y="1231641"/>
            <a:ext cx="586153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 smtClean="0"/>
              <a:t>      Jeszcze </a:t>
            </a:r>
            <a:r>
              <a:rPr lang="pl-PL" sz="2000" dirty="0"/>
              <a:t>przed I wojną światową rozważano uruchomienie w Zakładach Ostrowieckich produkcji wagonów. Oddziały huty wytwarzały podstawowe części taboru kolejowego jak osie, obręcze,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a </a:t>
            </a:r>
            <a:r>
              <a:rPr lang="pl-PL" sz="2000" dirty="0"/>
              <a:t>walcownie dawały prawie wszystkie profile do budowy taboru kolejowego. W X 1918r. Rada Regencyjna powołała w Warszawie Ministerstwo Komunikacji z sekcją kolejową, przekształconą 8 II 1919r. w Ministerstwo Kolei Żelaznych. Ponieważ większość materiałów kolejowych i tabor były do tej pory sprowadzane z zagranicy oraz występowały duże braki w taborze kolejowym na skutek zniszczenia oraz konfiskaty przez zaborców, rząd podjął decyzję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o </a:t>
            </a:r>
            <a:r>
              <a:rPr lang="pl-PL" sz="2000" dirty="0"/>
              <a:t>wsparciu budowy zakładów produkujących wagony kolejowe i parowozy, gwarantując przedsiębiorcom długoletnie zamówienia.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5" y="258635"/>
            <a:ext cx="5055381" cy="581770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D0585139-BF57-9225-1EDE-043B565EF63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853" y="320054"/>
            <a:ext cx="742103" cy="70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2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20</a:t>
            </a:fld>
            <a:endParaRPr lang="pl-PL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DC3B1D7-70F3-3579-A661-DFFAB3D348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148" y="339718"/>
            <a:ext cx="742103" cy="70706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4" y="452285"/>
            <a:ext cx="3345001" cy="441536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677" y="3833967"/>
            <a:ext cx="7354529" cy="212973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473677" y="1219200"/>
            <a:ext cx="6990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/>
              <a:t>WŁOSTÓW</a:t>
            </a:r>
            <a:r>
              <a:rPr lang="pl-PL" sz="2000" dirty="0"/>
              <a:t> Cukrownia w 1938r. posiadała bocznicę wąskotorową długości 37,5 km, tabor tworzyły 3 parowozy, 60 wagonów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4-tonowych</a:t>
            </a:r>
            <a:r>
              <a:rPr lang="pl-PL" sz="2000" dirty="0"/>
              <a:t>, 16 wagonów 5-tonowych, 9 wagonów wywrotek,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2 </a:t>
            </a:r>
            <a:r>
              <a:rPr lang="pl-PL" sz="2000" dirty="0"/>
              <a:t>drezyny, 2 cysterny 5-tonowe</a:t>
            </a:r>
            <a:r>
              <a:rPr lang="pl-PL" dirty="0"/>
              <a:t>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873039" y="5014451"/>
            <a:ext cx="3109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Schemat połączeń kolejowych cukrowni Włostów, 1945r.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0609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21</a:t>
            </a:fld>
            <a:endParaRPr lang="pl-PL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DC3B1D7-70F3-3579-A661-DFFAB3D348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148" y="339718"/>
            <a:ext cx="742103" cy="70706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53" y="481780"/>
            <a:ext cx="7099510" cy="4665533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8209935" y="1740310"/>
            <a:ext cx="3441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/>
              <a:t>ZBIERSK</a:t>
            </a:r>
            <a:r>
              <a:rPr lang="pl-PL" sz="2000" dirty="0"/>
              <a:t> Po I wojnie światowej cukrownia posiadała 33 km linii wąskotorowej o torze 750 mm.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8111613" y="4185493"/>
            <a:ext cx="3539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Wagon Ckb2 dla cukrowni Zbiersk, ładowność 7.500 kg, powierzchnia ładowna 7,8 m</a:t>
            </a:r>
            <a:r>
              <a:rPr lang="pl-PL" baseline="30000"/>
              <a:t>3</a:t>
            </a:r>
            <a:r>
              <a:rPr lang="pl-PL"/>
              <a:t>, rozstęp osi 1,90 m </a:t>
            </a:r>
          </a:p>
        </p:txBody>
      </p:sp>
    </p:spTree>
    <p:extLst>
      <p:ext uri="{BB962C8B-B14F-4D97-AF65-F5344CB8AC3E}">
        <p14:creationId xmlns:p14="http://schemas.microsoft.com/office/powerpoint/2010/main" val="1274369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22</a:t>
            </a:fld>
            <a:endParaRPr lang="pl-PL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DC3B1D7-70F3-3579-A661-DFFAB3D348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148" y="339718"/>
            <a:ext cx="742103" cy="70706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4" y="408544"/>
            <a:ext cx="5122503" cy="546131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607" y="1227213"/>
            <a:ext cx="4919669" cy="4677831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899355" y="339718"/>
            <a:ext cx="3519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Modele wagonów produkowane przez Zakłady Ostrowieckie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710767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23</a:t>
            </a:fld>
            <a:endParaRPr lang="pl-PL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DC3B1D7-70F3-3579-A661-DFFAB3D348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148" y="339718"/>
            <a:ext cx="742103" cy="70706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9" y="339718"/>
            <a:ext cx="8760403" cy="576611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9419303" y="4542504"/>
            <a:ext cx="24285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Cukrownie w Polsce posiadające tabor produkowany </a:t>
            </a:r>
            <a:br>
              <a:rPr lang="pl-PL" sz="2000" b="1" dirty="0" smtClean="0"/>
            </a:br>
            <a:r>
              <a:rPr lang="pl-PL" sz="2000" b="1" dirty="0" smtClean="0"/>
              <a:t>w Zakładach Ostrowieckich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4161234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8345A-7EBA-D4F8-7FCA-87225F03C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6">
            <a:extLst>
              <a:ext uri="{FF2B5EF4-FFF2-40B4-BE49-F238E27FC236}">
                <a16:creationId xmlns:a16="http://schemas.microsoft.com/office/drawing/2014/main" id="{9E99A940-3247-2919-9F66-55DDE7DD8485}"/>
              </a:ext>
            </a:extLst>
          </p:cNvPr>
          <p:cNvSpPr txBox="1">
            <a:spLocks/>
          </p:cNvSpPr>
          <p:nvPr/>
        </p:nvSpPr>
        <p:spPr>
          <a:xfrm>
            <a:off x="11539854" y="6455501"/>
            <a:ext cx="652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  </a:t>
            </a:r>
            <a:fld id="{B29FD3F0-08F2-2846-BA05-5591E21AA261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D9676-69D9-BC66-3148-685A8D060228}"/>
              </a:ext>
            </a:extLst>
          </p:cNvPr>
          <p:cNvSpPr txBox="1">
            <a:spLocks/>
          </p:cNvSpPr>
          <p:nvPr/>
        </p:nvSpPr>
        <p:spPr>
          <a:xfrm>
            <a:off x="560013" y="320054"/>
            <a:ext cx="9893963" cy="814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pl-PL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18"/>
              <a:ea typeface="+mj-ea"/>
              <a:cs typeface="+mj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4F4712-DFBB-CB98-8DBD-E900A56ED892}"/>
              </a:ext>
            </a:extLst>
          </p:cNvPr>
          <p:cNvSpPr/>
          <p:nvPr/>
        </p:nvSpPr>
        <p:spPr>
          <a:xfrm>
            <a:off x="10453976" y="261221"/>
            <a:ext cx="1405232" cy="970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341BC7-6F7A-5B35-27D2-8CC0CC17A4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440" y="258635"/>
            <a:ext cx="1429768" cy="771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585139-BF57-9225-1EDE-043B565EF6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853" y="320054"/>
            <a:ext cx="742103" cy="707063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46545" y="2027798"/>
            <a:ext cx="928221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l-PL" sz="44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12" y="459892"/>
            <a:ext cx="7573821" cy="564593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406581" y="1231641"/>
            <a:ext cx="345262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 smtClean="0"/>
              <a:t>     21 </a:t>
            </a:r>
            <a:r>
              <a:rPr lang="pl-PL" sz="2000" dirty="0"/>
              <a:t>II 1921r. zarząd Spółki Akcyjnej Wielkich Pieców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i </a:t>
            </a:r>
            <a:r>
              <a:rPr lang="pl-PL" sz="2000" dirty="0"/>
              <a:t>Zakładów Ostrowieckich zawarł umowę z Ministerstwem Kolei Żelaznych na dostawę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w </a:t>
            </a:r>
            <a:r>
              <a:rPr lang="pl-PL" sz="2000" dirty="0"/>
              <a:t>ciągu 10 lat 20.000 wagonów. 25 II 1923r. uroczyście oddano komisarzowi rządu pierwsze 5 wagonów.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ZO </a:t>
            </a:r>
            <a:r>
              <a:rPr lang="pl-PL" sz="2000" dirty="0"/>
              <a:t>mając wsparcie w hucie oraz nabytych w 1921r. Dobrach Niekłańskich dostarczających rudę żelaza oraz drewno, w krótkim czasie stworzyły i uruchomiły wytwórnię wagonów.</a:t>
            </a:r>
          </a:p>
        </p:txBody>
      </p:sp>
    </p:spTree>
    <p:extLst>
      <p:ext uri="{BB962C8B-B14F-4D97-AF65-F5344CB8AC3E}">
        <p14:creationId xmlns:p14="http://schemas.microsoft.com/office/powerpoint/2010/main" val="237346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F67B822-6008-5D5F-4FBE-15FBBF53F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6">
            <a:extLst>
              <a:ext uri="{FF2B5EF4-FFF2-40B4-BE49-F238E27FC236}">
                <a16:creationId xmlns:a16="http://schemas.microsoft.com/office/drawing/2014/main" id="{FB160F5A-82A8-843C-79E1-EA28EF9A7EBE}"/>
              </a:ext>
            </a:extLst>
          </p:cNvPr>
          <p:cNvSpPr txBox="1">
            <a:spLocks/>
          </p:cNvSpPr>
          <p:nvPr/>
        </p:nvSpPr>
        <p:spPr>
          <a:xfrm>
            <a:off x="11539854" y="6455501"/>
            <a:ext cx="652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  </a:t>
            </a:r>
            <a:fld id="{B29FD3F0-08F2-2846-BA05-5591E21AA261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EF4476-8B7C-B384-2D1A-C35E03BA46C0}"/>
              </a:ext>
            </a:extLst>
          </p:cNvPr>
          <p:cNvSpPr/>
          <p:nvPr/>
        </p:nvSpPr>
        <p:spPr>
          <a:xfrm>
            <a:off x="10453976" y="261221"/>
            <a:ext cx="1405232" cy="970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242702-5083-7B4B-F0A3-880E007C00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440" y="258635"/>
            <a:ext cx="1429768" cy="771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BA3DE2-7A87-E77D-9B6D-67C193148E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853" y="320054"/>
            <a:ext cx="742103" cy="707063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13957F7E-E959-D9E5-0C1F-76F217251FFB}"/>
              </a:ext>
            </a:extLst>
          </p:cNvPr>
          <p:cNvSpPr/>
          <p:nvPr/>
        </p:nvSpPr>
        <p:spPr>
          <a:xfrm>
            <a:off x="446545" y="2027798"/>
            <a:ext cx="928221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l-PL" sz="44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5" y="320054"/>
            <a:ext cx="7689651" cy="562635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318090" y="1150374"/>
            <a:ext cx="344129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/>
              <a:t>     W </a:t>
            </a:r>
            <a:r>
              <a:rPr lang="pl-PL" dirty="0"/>
              <a:t>drugiej połowie 1924r. już szereg wytwórni krajowych począł wyrabiać wagoniki wąskotorowe, zwrotnice, szyny, złącza i różne części zapasowe, przy czym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rzędzie tych wytwórni należy wymienić przede wszystkim Zakłady Ostrowieckie, które zorganizowały ten dział na dużą skalę </a:t>
            </a:r>
            <a:r>
              <a:rPr lang="pl-PL" dirty="0" smtClean="0"/>
              <a:t>i wyparły </a:t>
            </a:r>
            <a:r>
              <a:rPr lang="pl-PL" dirty="0"/>
              <a:t>całkowicie z rynku polskiego materiały zagraniczne. W ten sposób zarówno wagoniki wszelkich typów i dla różnych potrzeb jak i szyny, złącza, zwrotnice, tarcze obrotowe itp. były wytwarzane wyłącznie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kraju.</a:t>
            </a:r>
          </a:p>
        </p:txBody>
      </p:sp>
    </p:spTree>
    <p:extLst>
      <p:ext uri="{BB962C8B-B14F-4D97-AF65-F5344CB8AC3E}">
        <p14:creationId xmlns:p14="http://schemas.microsoft.com/office/powerpoint/2010/main" val="49008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2AAD643-7A3C-5BB6-85BF-8FD29D520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6">
            <a:extLst>
              <a:ext uri="{FF2B5EF4-FFF2-40B4-BE49-F238E27FC236}">
                <a16:creationId xmlns:a16="http://schemas.microsoft.com/office/drawing/2014/main" id="{2760D750-FBE9-B395-772D-FFEA9151C971}"/>
              </a:ext>
            </a:extLst>
          </p:cNvPr>
          <p:cNvSpPr txBox="1">
            <a:spLocks/>
          </p:cNvSpPr>
          <p:nvPr/>
        </p:nvSpPr>
        <p:spPr>
          <a:xfrm>
            <a:off x="11539854" y="6455501"/>
            <a:ext cx="652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  </a:t>
            </a:r>
            <a:fld id="{B29FD3F0-08F2-2846-BA05-5591E21AA261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3FA9C-721F-6FE1-6DAC-4C516A54B11A}"/>
              </a:ext>
            </a:extLst>
          </p:cNvPr>
          <p:cNvSpPr/>
          <p:nvPr/>
        </p:nvSpPr>
        <p:spPr>
          <a:xfrm>
            <a:off x="10453976" y="261221"/>
            <a:ext cx="1405232" cy="970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7FD5DE-8418-705E-0F4A-6F124415DE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440" y="258635"/>
            <a:ext cx="1429768" cy="771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6B5C1-0564-80D2-8451-CA81456C1B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853" y="320054"/>
            <a:ext cx="742103" cy="707063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34412DF-CBD0-B3F8-CB52-AB1BAD1D4478}"/>
              </a:ext>
            </a:extLst>
          </p:cNvPr>
          <p:cNvSpPr/>
          <p:nvPr/>
        </p:nvSpPr>
        <p:spPr>
          <a:xfrm>
            <a:off x="446545" y="2027798"/>
            <a:ext cx="928221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l-PL" sz="44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32" y="258635"/>
            <a:ext cx="3960943" cy="583088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5270090" y="1231641"/>
            <a:ext cx="642046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 smtClean="0"/>
              <a:t>     ZO </a:t>
            </a:r>
            <a:r>
              <a:rPr lang="pl-PL" sz="2000" dirty="0"/>
              <a:t>wytwarzały obręcze i osie dla wagonów i parowozów normalnotorowych, wąskotorowych i tramwajowych.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W </a:t>
            </a:r>
            <a:r>
              <a:rPr lang="pl-PL" sz="2000" dirty="0" err="1"/>
              <a:t>resorowni</a:t>
            </a:r>
            <a:r>
              <a:rPr lang="pl-PL" sz="2000" dirty="0"/>
              <a:t> produkowano resory </a:t>
            </a:r>
            <a:r>
              <a:rPr lang="pl-PL" sz="2000" dirty="0" smtClean="0"/>
              <a:t>wagonowe </a:t>
            </a:r>
            <a:br>
              <a:rPr lang="pl-PL" sz="2000" dirty="0" smtClean="0"/>
            </a:br>
            <a:r>
              <a:rPr lang="pl-PL" sz="2000" dirty="0" smtClean="0"/>
              <a:t>i </a:t>
            </a:r>
            <a:r>
              <a:rPr lang="pl-PL" sz="2000" dirty="0"/>
              <a:t>parowozowe, sprężyny zderzakowe i cięgłowe wagonowe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i </a:t>
            </a:r>
            <a:r>
              <a:rPr lang="pl-PL" sz="2000" dirty="0"/>
              <a:t>parowozowe. Warsztaty mechaniczne wagonowe obsługujące wytwórnie wagonów wyrabiały w 1932r. miesięcznie do 1.200 zestawów normalnotorowych i 300 wąskotorowych. Warsztaty konstrukcji spawanych wykonywały podwozia wagonowe oraz wagoniki wąskotorowe i kopalniane</a:t>
            </a:r>
            <a:r>
              <a:rPr lang="pl-PL" sz="2000" dirty="0" smtClean="0"/>
              <a:t>.</a:t>
            </a:r>
          </a:p>
          <a:p>
            <a:pPr algn="just"/>
            <a:r>
              <a:rPr lang="pl-PL" sz="2000" dirty="0" smtClean="0"/>
              <a:t>     Montowania </a:t>
            </a:r>
            <a:r>
              <a:rPr lang="pl-PL" sz="2000" dirty="0"/>
              <a:t>wagonów składała się z </a:t>
            </a:r>
            <a:r>
              <a:rPr lang="pl-PL" sz="2000" dirty="0" err="1"/>
              <a:t>wiertarni</a:t>
            </a:r>
            <a:r>
              <a:rPr lang="pl-PL" sz="2000" dirty="0"/>
              <a:t> i oddziału wykańczającego części żelazne, właściwej montowni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i </a:t>
            </a:r>
            <a:r>
              <a:rPr lang="pl-PL" sz="2000" dirty="0"/>
              <a:t>malarni. W montowni w budynku szerokości 39 i długości 84 m jednocześnie można było montować 42 wagony. Malarnia mieściła się w budynku o szerokości 39 i długości 56 m służąc do jednoczesnego malowania 30 wagonów.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168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98248AC-CDFE-E4BB-B3D3-5F507B9DA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6">
            <a:extLst>
              <a:ext uri="{FF2B5EF4-FFF2-40B4-BE49-F238E27FC236}">
                <a16:creationId xmlns:a16="http://schemas.microsoft.com/office/drawing/2014/main" id="{84A51423-0227-9D09-4304-AD2C27C7E8AF}"/>
              </a:ext>
            </a:extLst>
          </p:cNvPr>
          <p:cNvSpPr txBox="1">
            <a:spLocks/>
          </p:cNvSpPr>
          <p:nvPr/>
        </p:nvSpPr>
        <p:spPr>
          <a:xfrm>
            <a:off x="11539854" y="6455501"/>
            <a:ext cx="652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  </a:t>
            </a:r>
            <a:fld id="{B29FD3F0-08F2-2846-BA05-5591E21AA261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0144DC-38D0-8224-D1B2-B71B6C1F118C}"/>
              </a:ext>
            </a:extLst>
          </p:cNvPr>
          <p:cNvSpPr/>
          <p:nvPr/>
        </p:nvSpPr>
        <p:spPr>
          <a:xfrm>
            <a:off x="10453976" y="261221"/>
            <a:ext cx="1405232" cy="970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A37733-6B39-2B09-5230-F83E1C307B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440" y="258635"/>
            <a:ext cx="1429768" cy="771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DB24B7-1D8F-7C96-0D57-B398AFBFD7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853" y="320054"/>
            <a:ext cx="742103" cy="707063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B2E84A0D-5C2D-8DBC-3F8B-FC57A445050D}"/>
              </a:ext>
            </a:extLst>
          </p:cNvPr>
          <p:cNvSpPr/>
          <p:nvPr/>
        </p:nvSpPr>
        <p:spPr>
          <a:xfrm>
            <a:off x="446545" y="2027798"/>
            <a:ext cx="928221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0" i="0" u="none" strike="noStrike" kern="1200" cap="none" spc="0" normalizeH="0" baseline="0" noProof="0" dirty="0">
              <a:ln w="0"/>
              <a:solidFill>
                <a:srgbClr val="5B9BD5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5" y="320054"/>
            <a:ext cx="7448758" cy="5064885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8268929" y="1231641"/>
            <a:ext cx="34019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 smtClean="0"/>
              <a:t>     500 wagon </a:t>
            </a:r>
            <a:r>
              <a:rPr lang="pl-PL" sz="2000" dirty="0"/>
              <a:t>dostarczono Ministerstwu Komunikacji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w </a:t>
            </a:r>
            <a:r>
              <a:rPr lang="pl-PL" sz="2000" dirty="0"/>
              <a:t>1923r., </a:t>
            </a:r>
            <a:r>
              <a:rPr lang="pl-PL" sz="2000" dirty="0" smtClean="0"/>
              <a:t>5.000 - w </a:t>
            </a:r>
            <a:r>
              <a:rPr lang="pl-PL" sz="2000" dirty="0"/>
              <a:t>1928r., </a:t>
            </a:r>
            <a:r>
              <a:rPr lang="pl-PL" sz="2000" dirty="0" smtClean="0"/>
              <a:t>zaś 10.000 </a:t>
            </a:r>
            <a:r>
              <a:rPr lang="pl-PL" sz="2000" dirty="0"/>
              <a:t>w 1930r. Produkcja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w </a:t>
            </a:r>
            <a:r>
              <a:rPr lang="pl-PL" sz="2000" dirty="0"/>
              <a:t>1932r. wynosiła 200 wagonów towarowych miesięcznie i mogła być podniesiona do 300 wagonów. Produkcja miesięczna wynosiła w V 1935r. – 25 węglarek,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7 </a:t>
            </a:r>
            <a:r>
              <a:rPr lang="pl-PL" sz="2000" dirty="0"/>
              <a:t>platform, w V 1936r. – 50 węglarek, 40 platform.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50606" y="5555226"/>
            <a:ext cx="7344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Uroczystość przekazania 500 wagonu przez Z.O., 1923r.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10029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6C3E1F6-DE3A-EDEC-3E8C-CC216463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FD3F0-08F2-2846-BA05-5591E21AA261}" type="slidenum">
              <a:rPr lang="pl-PL" smtClean="0"/>
              <a:t>7</a:t>
            </a:fld>
            <a:endParaRPr lang="pl-PL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DFB4DAAF-249D-122F-FE41-3AEF859301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369" y="349551"/>
            <a:ext cx="742103" cy="70706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6" y="349551"/>
            <a:ext cx="7484470" cy="5551087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8259097" y="1209368"/>
            <a:ext cx="3401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Produkcja wagonów </a:t>
            </a:r>
            <a:endParaRPr lang="pl-PL" dirty="0" smtClean="0"/>
          </a:p>
          <a:p>
            <a:r>
              <a:rPr lang="pl-PL" dirty="0" smtClean="0"/>
              <a:t>w </a:t>
            </a:r>
            <a:r>
              <a:rPr lang="pl-PL" dirty="0"/>
              <a:t>Zakładach Ostrowieckich</a:t>
            </a:r>
          </a:p>
          <a:p>
            <a:r>
              <a:rPr lang="pl-PL" dirty="0"/>
              <a:t> w latach 1922/23 – 1931/32</a:t>
            </a: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650872"/>
              </p:ext>
            </p:extLst>
          </p:nvPr>
        </p:nvGraphicFramePr>
        <p:xfrm>
          <a:off x="8179358" y="2226514"/>
          <a:ext cx="3752345" cy="36741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1131">
                  <a:extLst>
                    <a:ext uri="{9D8B030D-6E8A-4147-A177-3AD203B41FA5}">
                      <a16:colId xmlns:a16="http://schemas.microsoft.com/office/drawing/2014/main" val="904864522"/>
                    </a:ext>
                  </a:extLst>
                </a:gridCol>
                <a:gridCol w="1281131">
                  <a:extLst>
                    <a:ext uri="{9D8B030D-6E8A-4147-A177-3AD203B41FA5}">
                      <a16:colId xmlns:a16="http://schemas.microsoft.com/office/drawing/2014/main" val="349122680"/>
                    </a:ext>
                  </a:extLst>
                </a:gridCol>
                <a:gridCol w="1190083">
                  <a:extLst>
                    <a:ext uri="{9D8B030D-6E8A-4147-A177-3AD203B41FA5}">
                      <a16:colId xmlns:a16="http://schemas.microsoft.com/office/drawing/2014/main" val="2392384601"/>
                    </a:ext>
                  </a:extLst>
                </a:gridCol>
              </a:tblGrid>
              <a:tr h="306177">
                <a:tc rowSpan="2"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Rok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180340" indent="-180340"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wagony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700596"/>
                  </a:ext>
                </a:extLst>
              </a:tr>
              <a:tr h="30617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normalnotorowe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wąskotorowe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6278395"/>
                  </a:ext>
                </a:extLst>
              </a:tr>
              <a:tr h="306177"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1922/23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180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931331"/>
                  </a:ext>
                </a:extLst>
              </a:tr>
              <a:tr h="306177"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1923/24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1.040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7847748"/>
                  </a:ext>
                </a:extLst>
              </a:tr>
              <a:tr h="306177"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1924/25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700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31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3554766"/>
                  </a:ext>
                </a:extLst>
              </a:tr>
              <a:tr h="306177"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1925/26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565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330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346834"/>
                  </a:ext>
                </a:extLst>
              </a:tr>
              <a:tr h="306177"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1926/27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1.170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66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579284"/>
                  </a:ext>
                </a:extLst>
              </a:tr>
              <a:tr h="306177"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1927/28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2.000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586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2010133"/>
                  </a:ext>
                </a:extLst>
              </a:tr>
              <a:tr h="306177"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1928/29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2.400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120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8553305"/>
                  </a:ext>
                </a:extLst>
              </a:tr>
              <a:tr h="306177"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1929/30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2.075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197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6822540"/>
                  </a:ext>
                </a:extLst>
              </a:tr>
              <a:tr h="306177"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1930/31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1.725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110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1231916"/>
                  </a:ext>
                </a:extLst>
              </a:tr>
              <a:tr h="306177"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1931/32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1.200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just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504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79515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129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09532-7331-3FA8-C7F4-052AFD3D7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6">
            <a:extLst>
              <a:ext uri="{FF2B5EF4-FFF2-40B4-BE49-F238E27FC236}">
                <a16:creationId xmlns:a16="http://schemas.microsoft.com/office/drawing/2014/main" id="{40CC27E7-5683-CC96-1F4E-ACD3346DCBB9}"/>
              </a:ext>
            </a:extLst>
          </p:cNvPr>
          <p:cNvSpPr txBox="1">
            <a:spLocks/>
          </p:cNvSpPr>
          <p:nvPr/>
        </p:nvSpPr>
        <p:spPr>
          <a:xfrm>
            <a:off x="11539854" y="6455501"/>
            <a:ext cx="652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  </a:t>
            </a:r>
            <a:fld id="{B29FD3F0-08F2-2846-BA05-5591E21AA261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BA6F19-F290-56E1-94F9-272845B7FFA0}"/>
              </a:ext>
            </a:extLst>
          </p:cNvPr>
          <p:cNvSpPr/>
          <p:nvPr/>
        </p:nvSpPr>
        <p:spPr>
          <a:xfrm>
            <a:off x="10453976" y="261221"/>
            <a:ext cx="1405232" cy="970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B7B72C-82DC-3BC1-BA8B-7424103DC6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440" y="258635"/>
            <a:ext cx="1429768" cy="771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B4DAAF-249D-122F-FE41-3AEF859301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853" y="320054"/>
            <a:ext cx="742103" cy="707063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A7B91FAB-1464-469A-1A0F-23A41CDEED32}"/>
              </a:ext>
            </a:extLst>
          </p:cNvPr>
          <p:cNvSpPr/>
          <p:nvPr/>
        </p:nvSpPr>
        <p:spPr>
          <a:xfrm>
            <a:off x="446545" y="2027798"/>
            <a:ext cx="928221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0" i="0" u="none" strike="noStrike" kern="1200" cap="none" spc="0" normalizeH="0" baseline="0" noProof="0" dirty="0">
              <a:ln w="0"/>
              <a:solidFill>
                <a:srgbClr val="5B9BD5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6" y="320054"/>
            <a:ext cx="7219599" cy="5320004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47886" y="5840361"/>
            <a:ext cx="715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Uroczystość przekazania 10.000 wagonu przez Z.O., 1930r.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8170606" y="1231641"/>
            <a:ext cx="34806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 smtClean="0"/>
              <a:t>     W </a:t>
            </a:r>
            <a:r>
              <a:rPr lang="pl-PL" sz="2000" dirty="0"/>
              <a:t>1925r. na 77 czynnych cukrowni tylko 20 </a:t>
            </a:r>
            <a:r>
              <a:rPr lang="pl-PL" sz="2000" dirty="0" smtClean="0"/>
              <a:t>posiadało </a:t>
            </a:r>
            <a:r>
              <a:rPr lang="pl-PL" sz="2000" dirty="0"/>
              <a:t>bezpośredni dostęp do kolei normalnotorowej, </a:t>
            </a:r>
            <a:r>
              <a:rPr lang="pl-PL" sz="2000" dirty="0" smtClean="0"/>
              <a:t>w </a:t>
            </a:r>
            <a:r>
              <a:rPr lang="pl-PL" sz="2000" dirty="0"/>
              <a:t>większości położonych na ziemiach zachodnich </a:t>
            </a:r>
            <a:r>
              <a:rPr lang="pl-PL" sz="2000" dirty="0" smtClean="0"/>
              <a:t>i północno-zachodnich</a:t>
            </a:r>
            <a:r>
              <a:rPr lang="pl-PL" sz="2000" dirty="0"/>
              <a:t>. </a:t>
            </a:r>
            <a:endParaRPr lang="pl-PL" sz="2000" dirty="0" smtClean="0"/>
          </a:p>
          <a:p>
            <a:pPr algn="just"/>
            <a:r>
              <a:rPr lang="pl-PL" sz="2000" dirty="0" smtClean="0"/>
              <a:t>10 </a:t>
            </a:r>
            <a:r>
              <a:rPr lang="pl-PL" sz="2000" dirty="0"/>
              <a:t>cukrowni posiadało własne bocznice </a:t>
            </a:r>
            <a:r>
              <a:rPr lang="pl-PL" sz="2000" dirty="0" smtClean="0"/>
              <a:t>kolejowe połączone </a:t>
            </a:r>
            <a:br>
              <a:rPr lang="pl-PL" sz="2000" dirty="0" smtClean="0"/>
            </a:br>
            <a:r>
              <a:rPr lang="pl-PL" sz="2000" dirty="0" smtClean="0"/>
              <a:t>z </a:t>
            </a:r>
            <a:r>
              <a:rPr lang="pl-PL" sz="2000" dirty="0"/>
              <a:t>koleją państwową,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12 </a:t>
            </a:r>
            <a:r>
              <a:rPr lang="pl-PL" sz="2000" dirty="0"/>
              <a:t>cukrowni leżało w odległości do 2 km od najbliższej kolei normalnotorowej, 38 cukrowni posiadało połączenie z koleją wąskotorową.</a:t>
            </a:r>
          </a:p>
        </p:txBody>
      </p:sp>
    </p:spTree>
    <p:extLst>
      <p:ext uri="{BB962C8B-B14F-4D97-AF65-F5344CB8AC3E}">
        <p14:creationId xmlns:p14="http://schemas.microsoft.com/office/powerpoint/2010/main" val="378745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2381C-AE7E-D559-B5E8-806B4DECD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6">
            <a:extLst>
              <a:ext uri="{FF2B5EF4-FFF2-40B4-BE49-F238E27FC236}">
                <a16:creationId xmlns:a16="http://schemas.microsoft.com/office/drawing/2014/main" id="{7A5F064F-A2E9-6E4F-81B4-DE9C73F2FD2A}"/>
              </a:ext>
            </a:extLst>
          </p:cNvPr>
          <p:cNvSpPr txBox="1">
            <a:spLocks/>
          </p:cNvSpPr>
          <p:nvPr/>
        </p:nvSpPr>
        <p:spPr>
          <a:xfrm>
            <a:off x="11539854" y="6455501"/>
            <a:ext cx="652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  </a:t>
            </a:r>
            <a:fld id="{B29FD3F0-08F2-2846-BA05-5591E21AA261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3FA062-41A2-DE77-C8DA-78AE6089891A}"/>
              </a:ext>
            </a:extLst>
          </p:cNvPr>
          <p:cNvSpPr/>
          <p:nvPr/>
        </p:nvSpPr>
        <p:spPr>
          <a:xfrm>
            <a:off x="10453976" y="261221"/>
            <a:ext cx="1405232" cy="970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97512-6B74-60EF-D39F-E0DD51BE29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440" y="258635"/>
            <a:ext cx="1429768" cy="771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7A4E79-5F7E-4F64-E07C-A6FE80C205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853" y="320054"/>
            <a:ext cx="742103" cy="707063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B574514F-9FCA-4685-0939-9BE1C3D94E9B}"/>
              </a:ext>
            </a:extLst>
          </p:cNvPr>
          <p:cNvSpPr/>
          <p:nvPr/>
        </p:nvSpPr>
        <p:spPr>
          <a:xfrm>
            <a:off x="446545" y="2027798"/>
            <a:ext cx="928221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0" i="0" u="none" strike="noStrike" kern="1200" cap="none" spc="0" normalizeH="0" baseline="0" noProof="0" dirty="0">
              <a:ln w="0"/>
              <a:solidFill>
                <a:srgbClr val="5B9BD5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26" y="147396"/>
            <a:ext cx="5692877" cy="306505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989" y="1156556"/>
            <a:ext cx="5332219" cy="3281365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373625" y="3352801"/>
            <a:ext cx="56928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/>
              <a:t>CHOCEŃ</a:t>
            </a:r>
            <a:r>
              <a:rPr lang="pl-PL" sz="2000" dirty="0"/>
              <a:t> Cukrownia posiadała sieć kolejek wąskotorowych o długości 49,64 km. W 1928r. tabor kolejowy cukrowni składał się z 4 parowozów i 140 wagoników odkrytych o nośności łącznej 702 ton,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6 </a:t>
            </a:r>
            <a:r>
              <a:rPr lang="pl-PL" sz="2000" dirty="0"/>
              <a:t>wagoników krytych po 7,5 tony każda, kilku platform i wózków specjalnych oraz cystern do przewozu melasu. 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6526989" y="4660490"/>
            <a:ext cx="5232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/>
              <a:t>W Zakładach Ostrowieckich zamówiono dwa rodzaje wagonów wąskotorowych na tor 750 mm, ładowności 7,5 tony i nośności 8 </a:t>
            </a:r>
            <a:r>
              <a:rPr lang="pl-PL" sz="2000" dirty="0" smtClean="0"/>
              <a:t>ton </a:t>
            </a:r>
            <a:r>
              <a:rPr lang="pl-PL" sz="2000" dirty="0"/>
              <a:t>oraz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o </a:t>
            </a:r>
            <a:r>
              <a:rPr lang="pl-PL" sz="2000" dirty="0"/>
              <a:t>ładowności 5 ton i nośności 5,5 </a:t>
            </a:r>
            <a:r>
              <a:rPr lang="pl-PL" sz="2000" dirty="0" smtClean="0"/>
              <a:t>tony.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58006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KGS" id="{571CEBE7-9619-7640-8932-CDCBFEDBCB04}" vid="{D4DDAEDF-2178-E24A-8373-885568D4580C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KGS" id="{571CEBE7-9619-7640-8932-CDCBFEDBCB04}" vid="{D4DDAEDF-2178-E24A-8373-885568D4580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1435</Words>
  <Application>Microsoft Office PowerPoint</Application>
  <PresentationFormat>Panoramiczny</PresentationFormat>
  <Paragraphs>114</Paragraphs>
  <Slides>23</Slides>
  <Notes>9</Notes>
  <HiddenSlides>3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23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Montserrat</vt:lpstr>
      <vt:lpstr>Myriad Pro</vt:lpstr>
      <vt:lpstr>Times New Roman</vt:lpstr>
      <vt:lpstr>1_Motyw pakietu Office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Dariusz Barylak</dc:creator>
  <cp:lastModifiedBy>Waldemar Brociek</cp:lastModifiedBy>
  <cp:revision>81</cp:revision>
  <dcterms:created xsi:type="dcterms:W3CDTF">2026-02-04T10:41:57Z</dcterms:created>
  <dcterms:modified xsi:type="dcterms:W3CDTF">2026-03-19T10:12:02Z</dcterms:modified>
</cp:coreProperties>
</file>